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300" r:id="rId2"/>
    <p:sldId id="282" r:id="rId3"/>
    <p:sldId id="283" r:id="rId4"/>
    <p:sldId id="290" r:id="rId5"/>
    <p:sldId id="287" r:id="rId6"/>
    <p:sldId id="288" r:id="rId7"/>
    <p:sldId id="289" r:id="rId8"/>
    <p:sldId id="292" r:id="rId9"/>
    <p:sldId id="293" r:id="rId10"/>
    <p:sldId id="294" r:id="rId11"/>
    <p:sldId id="295" r:id="rId12"/>
    <p:sldId id="296" r:id="rId13"/>
    <p:sldId id="305" r:id="rId14"/>
    <p:sldId id="306" r:id="rId15"/>
    <p:sldId id="307" r:id="rId16"/>
    <p:sldId id="308" r:id="rId17"/>
    <p:sldId id="312" r:id="rId18"/>
    <p:sldId id="313" r:id="rId19"/>
    <p:sldId id="314" r:id="rId20"/>
    <p:sldId id="304" r:id="rId21"/>
    <p:sldId id="297" r:id="rId22"/>
    <p:sldId id="301" r:id="rId23"/>
    <p:sldId id="298" r:id="rId24"/>
    <p:sldId id="299" r:id="rId25"/>
    <p:sldId id="302" r:id="rId26"/>
    <p:sldId id="303" r:id="rId27"/>
    <p:sldId id="309" r:id="rId28"/>
    <p:sldId id="310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24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9E28B0-FBF5-4D25-8395-BFB783141905}" type="datetimeFigureOut">
              <a:rPr lang="ru-RU" smtClean="0"/>
              <a:t>15.02.2018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0CBC86-5037-4E5B-B4D1-E65EAE79F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7157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CBC86-5037-4E5B-B4D1-E65EAE79F36E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91465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CBC86-5037-4E5B-B4D1-E65EAE79F36E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5445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4EF62-D046-46F1-9138-B9709F613385}" type="datetimeFigureOut">
              <a:rPr lang="ru-RU" smtClean="0"/>
              <a:t>15.02.2018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337EE-8FDE-4A82-8F4F-CC4CB2A0C0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665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2000">
        <p14:doors dir="vert"/>
      </p:transition>
    </mc:Choice>
    <mc:Fallback xmlns="">
      <p:transition spd="slow" advClick="0" advTm="2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4EF62-D046-46F1-9138-B9709F613385}" type="datetimeFigureOut">
              <a:rPr lang="ru-RU" smtClean="0"/>
              <a:t>15.02.2018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337EE-8FDE-4A82-8F4F-CC4CB2A0C0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498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2000">
        <p14:doors dir="vert"/>
      </p:transition>
    </mc:Choice>
    <mc:Fallback xmlns="">
      <p:transition spd="slow" advClick="0" advTm="2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4EF62-D046-46F1-9138-B9709F613385}" type="datetimeFigureOut">
              <a:rPr lang="ru-RU" smtClean="0"/>
              <a:t>15.02.2018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337EE-8FDE-4A82-8F4F-CC4CB2A0C0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1129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2000">
        <p14:doors dir="vert"/>
      </p:transition>
    </mc:Choice>
    <mc:Fallback xmlns="">
      <p:transition spd="slow" advClick="0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4EF62-D046-46F1-9138-B9709F613385}" type="datetimeFigureOut">
              <a:rPr lang="ru-RU" smtClean="0"/>
              <a:t>15.02.2018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337EE-8FDE-4A82-8F4F-CC4CB2A0C0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0702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2000">
        <p14:doors dir="vert"/>
      </p:transition>
    </mc:Choice>
    <mc:Fallback xmlns="">
      <p:transition spd="slow" advClick="0" advTm="2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4EF62-D046-46F1-9138-B9709F613385}" type="datetimeFigureOut">
              <a:rPr lang="ru-RU" smtClean="0"/>
              <a:t>15.02.2018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337EE-8FDE-4A82-8F4F-CC4CB2A0C0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736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2000">
        <p14:doors dir="vert"/>
      </p:transition>
    </mc:Choice>
    <mc:Fallback xmlns="">
      <p:transition spd="slow" advClick="0" advTm="2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4EF62-D046-46F1-9138-B9709F613385}" type="datetimeFigureOut">
              <a:rPr lang="ru-RU" smtClean="0"/>
              <a:t>15.02.2018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337EE-8FDE-4A82-8F4F-CC4CB2A0C0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4629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2000">
        <p14:doors dir="vert"/>
      </p:transition>
    </mc:Choice>
    <mc:Fallback xmlns="">
      <p:transition spd="slow" advClick="0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4EF62-D046-46F1-9138-B9709F613385}" type="datetimeFigureOut">
              <a:rPr lang="ru-RU" smtClean="0"/>
              <a:t>15.02.2018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337EE-8FDE-4A82-8F4F-CC4CB2A0C0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236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2000">
        <p14:doors dir="vert"/>
      </p:transition>
    </mc:Choice>
    <mc:Fallback xmlns="">
      <p:transition spd="slow" advClick="0" advTm="2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4EF62-D046-46F1-9138-B9709F613385}" type="datetimeFigureOut">
              <a:rPr lang="ru-RU" smtClean="0"/>
              <a:t>15.02.2018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337EE-8FDE-4A82-8F4F-CC4CB2A0C0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83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2000">
        <p14:doors dir="vert"/>
      </p:transition>
    </mc:Choice>
    <mc:Fallback xmlns="">
      <p:transition spd="slow" advClick="0" advTm="2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4EF62-D046-46F1-9138-B9709F613385}" type="datetimeFigureOut">
              <a:rPr lang="ru-RU" smtClean="0"/>
              <a:t>15.02.2018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337EE-8FDE-4A82-8F4F-CC4CB2A0C0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279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2000">
        <p14:doors dir="vert"/>
      </p:transition>
    </mc:Choice>
    <mc:Fallback xmlns="">
      <p:transition spd="slow" advClick="0" advTm="2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4EF62-D046-46F1-9138-B9709F613385}" type="datetimeFigureOut">
              <a:rPr lang="ru-RU" smtClean="0"/>
              <a:t>15.02.2018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337EE-8FDE-4A82-8F4F-CC4CB2A0C0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3194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2000">
        <p14:doors dir="vert"/>
      </p:transition>
    </mc:Choice>
    <mc:Fallback xmlns="">
      <p:transition spd="slow" advClick="0" advTm="2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4EF62-D046-46F1-9138-B9709F613385}" type="datetimeFigureOut">
              <a:rPr lang="ru-RU" smtClean="0"/>
              <a:t>15.02.2018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337EE-8FDE-4A82-8F4F-CC4CB2A0C0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936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2000">
        <p14:doors dir="vert"/>
      </p:transition>
    </mc:Choice>
    <mc:Fallback xmlns="">
      <p:transition spd="slow" advClick="0" advTm="2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64EF62-D046-46F1-9138-B9709F613385}" type="datetimeFigureOut">
              <a:rPr lang="ru-RU" smtClean="0"/>
              <a:t>15.02.2018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1337EE-8FDE-4A82-8F4F-CC4CB2A0C0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593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400" advClick="0" advTm="2000">
        <p14:doors dir="vert"/>
      </p:transition>
    </mc:Choice>
    <mc:Fallback xmlns="">
      <p:transition spd="slow" advClick="0" advTm="2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g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Relationship Id="rId9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1" r="589" b="10346"/>
          <a:stretch/>
        </p:blipFill>
        <p:spPr>
          <a:xfrm>
            <a:off x="0" y="0"/>
            <a:ext cx="12192000" cy="709154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912" y="0"/>
            <a:ext cx="7242175" cy="2755900"/>
          </a:xfrm>
          <a:prstGeom prst="rect">
            <a:avLst/>
          </a:prstGeom>
          <a:solidFill>
            <a:schemeClr val="bg2">
              <a:alpha val="12000"/>
            </a:schemeClr>
          </a:solidFill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1632238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2000">
        <p14:doors dir="vert"/>
        <p:sndAc>
          <p:stSnd>
            <p:snd r:embed="rId2" name="AUD-20180215-WA0002.wav"/>
          </p:stSnd>
        </p:sndAc>
      </p:transition>
    </mc:Choice>
    <mc:Fallback xmlns="">
      <p:transition spd="slow" advClick="0" advTm="2000">
        <p:fade/>
        <p:sndAc>
          <p:stSnd>
            <p:snd r:embed="rId6" name="AUD-20180215-WA0002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97" y="-42652"/>
            <a:ext cx="5115234" cy="45583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528" y="0"/>
            <a:ext cx="5063320" cy="43595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051" y="2688632"/>
            <a:ext cx="4885898" cy="43843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1932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2000">
        <p14:doors dir="vert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8" name="Прямоугольник 7"/>
          <p:cNvSpPr/>
          <p:nvPr/>
        </p:nvSpPr>
        <p:spPr>
          <a:xfrm>
            <a:off x="1801504" y="928048"/>
            <a:ext cx="86767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0099"/>
                </a:solidFill>
              </a:rPr>
              <a:t>Создание предметно-развивающей среды</a:t>
            </a:r>
          </a:p>
        </p:txBody>
      </p:sp>
      <p:pic>
        <p:nvPicPr>
          <p:cNvPr id="9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99000" y="1643169"/>
            <a:ext cx="4352925" cy="52623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38560" y="1667622"/>
            <a:ext cx="4238175" cy="52134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5708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2000">
        <p14:doors dir="vert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28" y="996288"/>
            <a:ext cx="5500048" cy="48858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334" y="996288"/>
            <a:ext cx="5513695" cy="48858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4196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2000">
        <p14:doors dir="vert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2" y="365125"/>
            <a:ext cx="5808387" cy="43513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207" y="365125"/>
            <a:ext cx="5352324" cy="43513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Объект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565" y="3519772"/>
            <a:ext cx="4450971" cy="33382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7457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2000">
        <p14:doors dir="vert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02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2000">
        <p14:doors dir="vert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58" y="365125"/>
            <a:ext cx="5653113" cy="58719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114" y="504966"/>
            <a:ext cx="5529943" cy="57320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7737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2000">
        <p14:doors dir="vert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19" y="365125"/>
            <a:ext cx="5510137" cy="43513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575" y="2276001"/>
            <a:ext cx="5590167" cy="43513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8406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2000">
        <p14:doors dir="vert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03" y="515250"/>
            <a:ext cx="5032465" cy="43513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205" y="1895405"/>
            <a:ext cx="5118158" cy="40686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9385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2000">
        <p14:doors dir="vert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21" y="365125"/>
            <a:ext cx="5506998" cy="54536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528" y="0"/>
            <a:ext cx="6169005" cy="59257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5686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2000">
        <p14:doors dir="vert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23" y="488143"/>
            <a:ext cx="5398955" cy="53940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155" y="731979"/>
            <a:ext cx="5535745" cy="54426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269345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2000">
        <p14:doors dir="vert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Рисунок 4" descr="C:\Users\1\Desktop\WhatsApp Image 2018-02-14 at 15.07.05.jpe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145" y="878773"/>
            <a:ext cx="5343897" cy="53557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719618" y="1433015"/>
            <a:ext cx="338464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smtClean="0">
                <a:solidFill>
                  <a:srgbClr val="FF0000"/>
                </a:solidFill>
                <a:latin typeface="Monotype Corsiva" panose="03010101010201010101" pitchFamily="66" charset="0"/>
              </a:rPr>
              <a:t>«Интернет-портфолио</a:t>
            </a:r>
            <a:r>
              <a:rPr lang="ru-RU" sz="4400" b="1" i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»</a:t>
            </a:r>
            <a:endParaRPr lang="ru-RU" sz="4400" b="1" i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4400" b="1" i="1" dirty="0" err="1" smtClean="0">
                <a:solidFill>
                  <a:srgbClr val="FF0000"/>
                </a:solidFill>
                <a:latin typeface="Monotype Corsiva" panose="03010101010201010101" pitchFamily="66" charset="0"/>
              </a:rPr>
              <a:t>воспитателяТузуркаевой</a:t>
            </a:r>
            <a:r>
              <a:rPr lang="ru-RU" sz="4400" b="1" i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4400" b="1" i="1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Ункулсум</a:t>
            </a:r>
            <a:r>
              <a:rPr lang="ru-RU" sz="4400" b="1" i="1" dirty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4400" b="1" i="1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Иман-Алиевны</a:t>
            </a:r>
            <a:endParaRPr lang="ru-RU" sz="4400" b="1" i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91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2000">
        <p14:doors dir="vert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Прямоугольник 2"/>
          <p:cNvSpPr/>
          <p:nvPr/>
        </p:nvSpPr>
        <p:spPr>
          <a:xfrm>
            <a:off x="2934269" y="1801504"/>
            <a:ext cx="6264321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dirty="0" smtClean="0">
                <a:latin typeface="Monotype Corsiva" panose="03010101010201010101" pitchFamily="66" charset="0"/>
              </a:rPr>
              <a:t>         </a:t>
            </a:r>
            <a:r>
              <a:rPr lang="ru-RU" sz="96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Праздники</a:t>
            </a:r>
            <a:endParaRPr lang="ru-RU" sz="96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3900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2000">
        <p14:doors dir="vert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Объект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05" y="1218184"/>
            <a:ext cx="4592515" cy="529179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r="14069" b="14075"/>
          <a:stretch>
            <a:fillRect/>
          </a:stretch>
        </p:blipFill>
        <p:spPr bwMode="auto">
          <a:xfrm>
            <a:off x="6096000" y="1168821"/>
            <a:ext cx="4548187" cy="53411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7" name="Объект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" t="399" r="52922" b="59001"/>
          <a:stretch/>
        </p:blipFill>
        <p:spPr>
          <a:xfrm>
            <a:off x="3577950" y="0"/>
            <a:ext cx="3583540" cy="31168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373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2000">
        <p14:doors dir="vert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Объект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55" r="2602" b="25792"/>
          <a:stretch>
            <a:fillRect/>
          </a:stretch>
        </p:blipFill>
        <p:spPr>
          <a:xfrm>
            <a:off x="1248450" y="365125"/>
            <a:ext cx="8987440" cy="6505263"/>
          </a:xfrm>
          <a:prstGeom prst="ellips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0219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2000">
        <p14:doors dir="vert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015" y="723331"/>
            <a:ext cx="8939283" cy="545910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09414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2000">
        <p14:doors dir="vert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367" y="968991"/>
            <a:ext cx="8925635" cy="52079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81151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2000">
        <p14:doors dir="vert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90" y="365125"/>
            <a:ext cx="5325745" cy="58118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724" y="365126"/>
            <a:ext cx="5291076" cy="58118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7247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2000">
        <p14:doors dir="vert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959" y="0"/>
            <a:ext cx="9679296" cy="65604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8028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2000">
        <p14:doors dir="vert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7672" y="303663"/>
            <a:ext cx="11313993" cy="62506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52757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2000">
        <p14:doors dir="vert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Прямоугольник 2"/>
          <p:cNvSpPr/>
          <p:nvPr/>
        </p:nvSpPr>
        <p:spPr>
          <a:xfrm>
            <a:off x="2019869" y="2197290"/>
            <a:ext cx="869133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6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Спасибо за внимание!</a:t>
            </a:r>
            <a:endParaRPr lang="ru-RU" sz="66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83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2000">
        <p14:doors dir="vert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Прямоугольник 2"/>
          <p:cNvSpPr/>
          <p:nvPr/>
        </p:nvSpPr>
        <p:spPr>
          <a:xfrm>
            <a:off x="320635" y="178130"/>
            <a:ext cx="7932716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Я, </a:t>
            </a:r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Тузуркаева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Ункулсум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Иман-Алиевна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воспитатель  </a:t>
            </a:r>
            <a:endParaRPr lang="ru-RU" sz="24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Детского сада №18 «Барт»  г.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Гудермес.</a:t>
            </a:r>
            <a:endParaRPr lang="ru-RU" sz="24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Родилась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я и выросла в с. Комсомольское Гудермесского района. </a:t>
            </a:r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1985 году окончила </a:t>
            </a:r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Гудермесское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педагогическое училище по специальности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учитель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начальных классов, воспитатель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С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1991 по 2006 года работала в Комсомольской общеобразовательной школе в должности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учителя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начальных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классов, а с августа 2017 года работаю воспитателем в ДОУ.</a:t>
            </a:r>
            <a:endParaRPr lang="ru-RU" sz="24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337" y="178130"/>
            <a:ext cx="4812477" cy="25181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63957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2000">
        <p14:doors dir="vert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699" y="-33855"/>
            <a:ext cx="2679910" cy="34416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157" y="-12134"/>
            <a:ext cx="2451479" cy="35074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0" y="351344"/>
            <a:ext cx="3589361" cy="37809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solidFill>
                  <a:srgbClr val="FF0000"/>
                </a:solidFill>
                <a:latin typeface="Cambria" panose="020405030504060302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За</a:t>
            </a:r>
            <a:r>
              <a:rPr lang="ru-RU" sz="3200" b="1" dirty="0">
                <a:solidFill>
                  <a:srgbClr val="FF0000"/>
                </a:solidFill>
                <a:latin typeface="Arabic Typesetting" panose="03020402040406030203" pitchFamily="66" charset="-7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свой</a:t>
            </a:r>
            <a:r>
              <a:rPr lang="ru-RU" sz="3200" b="1" dirty="0" smtClean="0">
                <a:solidFill>
                  <a:srgbClr val="FF0000"/>
                </a:solidFill>
                <a:latin typeface="Arabic Typesetting" panose="03020402040406030203" pitchFamily="66" charset="-7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многолетний добросовестный</a:t>
            </a:r>
            <a:r>
              <a:rPr lang="ru-RU" sz="3200" b="1" dirty="0" smtClean="0">
                <a:solidFill>
                  <a:srgbClr val="FF0000"/>
                </a:solidFill>
                <a:latin typeface="Arabic Typesetting" panose="03020402040406030203" pitchFamily="66" charset="-7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труд</a:t>
            </a:r>
            <a:r>
              <a:rPr lang="ru-RU" sz="3200" b="1" dirty="0" smtClean="0">
                <a:solidFill>
                  <a:srgbClr val="FF0000"/>
                </a:solidFill>
                <a:latin typeface="Arabic Typesetting" panose="03020402040406030203" pitchFamily="66" charset="-78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3200" b="1" dirty="0">
                <a:solidFill>
                  <a:srgbClr val="FF0000"/>
                </a:solidFill>
                <a:latin typeface="Cambria" panose="020405030504060302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с</a:t>
            </a:r>
            <a:r>
              <a:rPr lang="ru-RU" sz="3200" b="1" dirty="0">
                <a:solidFill>
                  <a:srgbClr val="FF0000"/>
                </a:solidFill>
                <a:latin typeface="Arabic Typesetting" panose="03020402040406030203" pitchFamily="66" charset="-7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rgbClr val="FF0000"/>
                </a:solidFill>
                <a:latin typeface="Cambria" panose="020405030504060302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детьми,</a:t>
            </a:r>
            <a:r>
              <a:rPr lang="ru-RU" sz="3200" b="1" dirty="0">
                <a:solidFill>
                  <a:srgbClr val="FF0000"/>
                </a:solidFill>
                <a:latin typeface="Arabic Typesetting" panose="03020402040406030203" pitchFamily="66" charset="-7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rgbClr val="FF0000"/>
                </a:solidFill>
                <a:latin typeface="Cambria" panose="020405030504060302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удостоена</a:t>
            </a:r>
            <a:r>
              <a:rPr lang="ru-RU" sz="3200" b="1" dirty="0">
                <a:solidFill>
                  <a:srgbClr val="FF0000"/>
                </a:solidFill>
                <a:latin typeface="Arabic Typesetting" panose="03020402040406030203" pitchFamily="66" charset="-7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rgbClr val="FF0000"/>
                </a:solidFill>
                <a:latin typeface="Cambria" panose="020405030504060302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следующих</a:t>
            </a:r>
            <a:r>
              <a:rPr lang="ru-RU" sz="3200" b="1" dirty="0">
                <a:solidFill>
                  <a:srgbClr val="FF0000"/>
                </a:solidFill>
                <a:latin typeface="Arabic Typesetting" panose="03020402040406030203" pitchFamily="66" charset="-7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наград:</a:t>
            </a:r>
            <a:endParaRPr lang="ru-RU" sz="32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390" y="3441640"/>
            <a:ext cx="2471951" cy="32959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970" y="3491770"/>
            <a:ext cx="2630890" cy="32959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176" y="3591014"/>
            <a:ext cx="2574309" cy="32959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568" y="9589"/>
            <a:ext cx="2739504" cy="34639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965" y="3689401"/>
            <a:ext cx="2891143" cy="31178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64529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2000">
        <p14:doors dir="vert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546" y="1050878"/>
            <a:ext cx="5868538" cy="488589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3" name="Прямоугольник 2"/>
          <p:cNvSpPr/>
          <p:nvPr/>
        </p:nvSpPr>
        <p:spPr>
          <a:xfrm>
            <a:off x="1856096" y="1698725"/>
            <a:ext cx="3043450" cy="32983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ru-RU" sz="4000" b="1" i="1" dirty="0">
                <a:solidFill>
                  <a:srgbClr val="7030A0"/>
                </a:solidFill>
                <a:latin typeface="Monotype Corsiva" panose="03010101010201010101" pitchFamily="66" charset="0"/>
                <a:cs typeface="Arial" charset="0"/>
              </a:rPr>
              <a:t>Мой девиз по работе</a:t>
            </a:r>
            <a:r>
              <a:rPr lang="ru-RU" sz="4000" b="1" i="1" dirty="0" smtClean="0">
                <a:solidFill>
                  <a:srgbClr val="7030A0"/>
                </a:solidFill>
                <a:latin typeface="Monotype Corsiva" panose="03010101010201010101" pitchFamily="66" charset="0"/>
                <a:cs typeface="Arial" charset="0"/>
              </a:rPr>
              <a:t>:</a:t>
            </a:r>
          </a:p>
          <a:p>
            <a:pPr>
              <a:spcAft>
                <a:spcPts val="1000"/>
              </a:spcAft>
            </a:pPr>
            <a:r>
              <a:rPr lang="ru-RU" sz="4000" b="1" i="1" dirty="0" smtClean="0">
                <a:solidFill>
                  <a:srgbClr val="FF0000"/>
                </a:solidFill>
                <a:latin typeface="Monotype Corsiva" panose="03010101010201010101" pitchFamily="66" charset="0"/>
                <a:cs typeface="Arial" charset="0"/>
              </a:rPr>
              <a:t>«Обучая других ,мы учимся сами.»</a:t>
            </a:r>
            <a:endParaRPr lang="ru-RU" sz="4000" dirty="0">
              <a:solidFill>
                <a:srgbClr val="FF0000"/>
              </a:solidFill>
              <a:latin typeface="Monotype Corsiva" panose="03010101010201010101" pitchFamily="66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904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2000">
        <p14:doors dir="vert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545" y="365124"/>
            <a:ext cx="6698756" cy="592649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" name="Прямоугольник 2"/>
          <p:cNvSpPr/>
          <p:nvPr/>
        </p:nvSpPr>
        <p:spPr>
          <a:xfrm flipH="1">
            <a:off x="1487606" y="955343"/>
            <a:ext cx="3386938" cy="2682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  <a:defRPr/>
            </a:pPr>
            <a:r>
              <a:rPr lang="ru-RU" sz="4000" b="1" i="1" dirty="0">
                <a:solidFill>
                  <a:srgbClr val="7030A0"/>
                </a:solidFill>
                <a:latin typeface="Monotype Corsiva" panose="03010101010201010101" pitchFamily="66" charset="0"/>
                <a:cs typeface="Arial" pitchFamily="34" charset="0"/>
              </a:rPr>
              <a:t>Педагогическое </a:t>
            </a:r>
            <a:r>
              <a:rPr lang="ru-RU" sz="4000" b="1" i="1" dirty="0" smtClean="0">
                <a:solidFill>
                  <a:srgbClr val="7030A0"/>
                </a:solidFill>
                <a:latin typeface="Monotype Corsiva" panose="03010101010201010101" pitchFamily="66" charset="0"/>
                <a:cs typeface="Arial" pitchFamily="34" charset="0"/>
              </a:rPr>
              <a:t>кредо: </a:t>
            </a:r>
          </a:p>
          <a:p>
            <a:pPr algn="ctr">
              <a:spcAft>
                <a:spcPts val="1000"/>
              </a:spcAft>
              <a:defRPr/>
            </a:pPr>
            <a:r>
              <a:rPr lang="ru-RU" sz="4000" b="1" i="1" dirty="0" smtClean="0">
                <a:solidFill>
                  <a:srgbClr val="FF0000"/>
                </a:solidFill>
                <a:latin typeface="Monotype Corsiva" panose="03010101010201010101" pitchFamily="66" charset="0"/>
                <a:cs typeface="Arial" pitchFamily="34" charset="0"/>
              </a:rPr>
              <a:t>«Любить всех, беречь каждого»</a:t>
            </a:r>
            <a:endParaRPr lang="ru-RU" sz="4000" i="1" dirty="0">
              <a:solidFill>
                <a:srgbClr val="FF0000"/>
              </a:solidFill>
              <a:latin typeface="Monotype Corsiva" panose="03010101010201010101" pitchFamily="66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988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2000">
        <p14:doors dir="vert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Прямоугольник 2"/>
          <p:cNvSpPr/>
          <p:nvPr/>
        </p:nvSpPr>
        <p:spPr>
          <a:xfrm>
            <a:off x="1364777" y="1351127"/>
            <a:ext cx="918494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Тема по самообразованию                 </a:t>
            </a:r>
            <a:r>
              <a:rPr lang="ru-RU" sz="60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«Формирование речи в игровой деятельности»</a:t>
            </a:r>
            <a:endParaRPr lang="ru-RU" sz="60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634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2000">
        <p14:doors dir="vert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Прямоугольник 2"/>
          <p:cNvSpPr/>
          <p:nvPr/>
        </p:nvSpPr>
        <p:spPr>
          <a:xfrm>
            <a:off x="1419366" y="600501"/>
            <a:ext cx="5264055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i="1" dirty="0">
                <a:solidFill>
                  <a:srgbClr val="FF0000"/>
                </a:solidFill>
              </a:rPr>
              <a:t>ФОРМЫ </a:t>
            </a:r>
            <a:r>
              <a:rPr lang="ru-RU" sz="4400" b="1" i="1" dirty="0" smtClean="0">
                <a:solidFill>
                  <a:srgbClr val="FF0000"/>
                </a:solidFill>
              </a:rPr>
              <a:t>РАБОТЫ:</a:t>
            </a:r>
          </a:p>
          <a:p>
            <a:r>
              <a:rPr lang="ru-RU" sz="4400" b="1" i="1" dirty="0">
                <a:solidFill>
                  <a:srgbClr val="FF0000"/>
                </a:solidFill>
              </a:rPr>
              <a:t>с</a:t>
            </a:r>
            <a:r>
              <a:rPr lang="ru-RU" sz="4400" b="1" i="1" dirty="0" smtClean="0">
                <a:solidFill>
                  <a:srgbClr val="FF0000"/>
                </a:solidFill>
              </a:rPr>
              <a:t> детьми, родителями,</a:t>
            </a:r>
          </a:p>
          <a:p>
            <a:r>
              <a:rPr lang="ru-RU" sz="4400" b="1" i="1" dirty="0" smtClean="0">
                <a:solidFill>
                  <a:srgbClr val="FF0000"/>
                </a:solidFill>
              </a:rPr>
              <a:t>педагогами.</a:t>
            </a:r>
            <a:endParaRPr lang="ru-RU" sz="4400" b="1" i="1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721" y="122830"/>
            <a:ext cx="4872252" cy="32573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721" y="3712727"/>
            <a:ext cx="4872252" cy="31452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517" y="3712727"/>
            <a:ext cx="4776716" cy="31452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8917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2000">
        <p14:doors dir="vert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Прямоугольник 2"/>
          <p:cNvSpPr/>
          <p:nvPr/>
        </p:nvSpPr>
        <p:spPr>
          <a:xfrm>
            <a:off x="286603" y="0"/>
            <a:ext cx="3712191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i="1" dirty="0">
                <a:solidFill>
                  <a:srgbClr val="FF0000"/>
                </a:solidFill>
              </a:rPr>
              <a:t>Образовательный процесс осуществляю</a:t>
            </a:r>
          </a:p>
          <a:p>
            <a:pPr algn="ctr">
              <a:defRPr/>
            </a:pPr>
            <a:r>
              <a:rPr lang="ru-RU" sz="2800" b="1" i="1" dirty="0">
                <a:solidFill>
                  <a:srgbClr val="FF0000"/>
                </a:solidFill>
              </a:rPr>
              <a:t> по следующим направлениям: </a:t>
            </a:r>
            <a:r>
              <a:rPr lang="ru-RU" sz="2800" b="1" dirty="0" smtClean="0">
                <a:solidFill>
                  <a:srgbClr val="FF0000"/>
                </a:solidFill>
              </a:rPr>
              <a:t>Социально-коммуникативное,</a:t>
            </a:r>
          </a:p>
          <a:p>
            <a:pPr algn="ctr">
              <a:defRPr/>
            </a:pPr>
            <a:r>
              <a:rPr lang="ru-RU" sz="2800" b="1" dirty="0" smtClean="0">
                <a:solidFill>
                  <a:srgbClr val="FF0000"/>
                </a:solidFill>
              </a:rPr>
              <a:t>Художественно-эстетическое,</a:t>
            </a:r>
            <a:r>
              <a:rPr lang="ru-RU" sz="2800" b="1" dirty="0">
                <a:solidFill>
                  <a:srgbClr val="FF0000"/>
                </a:solidFill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</a:rPr>
              <a:t>Познавательное,</a:t>
            </a:r>
          </a:p>
          <a:p>
            <a:pPr algn="ctr">
              <a:defRPr/>
            </a:pPr>
            <a:r>
              <a:rPr lang="ru-RU" sz="2800" b="1" dirty="0" smtClean="0">
                <a:solidFill>
                  <a:srgbClr val="FF0000"/>
                </a:solidFill>
              </a:rPr>
              <a:t>Физическое,</a:t>
            </a:r>
          </a:p>
          <a:p>
            <a:pPr algn="ctr">
              <a:defRPr/>
            </a:pPr>
            <a:r>
              <a:rPr lang="ru-RU" sz="2800" b="1" dirty="0" smtClean="0">
                <a:solidFill>
                  <a:srgbClr val="FF0000"/>
                </a:solidFill>
              </a:rPr>
              <a:t>Речевое.</a:t>
            </a:r>
            <a:endParaRPr lang="ru-RU" sz="2800" b="1" dirty="0">
              <a:solidFill>
                <a:srgbClr val="FF0000"/>
              </a:solidFill>
            </a:endParaRPr>
          </a:p>
          <a:p>
            <a:pPr algn="ctr">
              <a:defRPr/>
            </a:pPr>
            <a:endParaRPr lang="ru-RU" sz="2800" b="1" dirty="0">
              <a:solidFill>
                <a:srgbClr val="FF0000"/>
              </a:solidFill>
            </a:endParaRPr>
          </a:p>
          <a:p>
            <a:pPr algn="ctr">
              <a:defRPr/>
            </a:pPr>
            <a:endParaRPr lang="ru-RU" sz="2800" b="1" dirty="0">
              <a:solidFill>
                <a:srgbClr val="000099"/>
              </a:solidFill>
            </a:endParaRPr>
          </a:p>
          <a:p>
            <a:pPr algn="ctr">
              <a:defRPr/>
            </a:pPr>
            <a:endParaRPr lang="ru-RU" sz="2800" b="1" i="1" dirty="0">
              <a:solidFill>
                <a:srgbClr val="000099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304" y="365124"/>
            <a:ext cx="5500047" cy="4930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C:\Users\admin\Desktop\ФОТО\2018131_91837174.jpg"/>
          <p:cNvPicPr>
            <a:picLocks noChangeAspect="1" noChangeArrowheads="1"/>
          </p:cNvPicPr>
          <p:nvPr/>
        </p:nvPicPr>
        <p:blipFill>
          <a:blip r:embed="rId4"/>
          <a:srcRect t="20886" b="8860"/>
          <a:stretch>
            <a:fillRect/>
          </a:stretch>
        </p:blipFill>
        <p:spPr bwMode="auto">
          <a:xfrm>
            <a:off x="6790898" y="1924335"/>
            <a:ext cx="5393139" cy="49336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6431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2000">
        <p14:doors dir="vert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162</Words>
  <Application>Microsoft Office PowerPoint</Application>
  <PresentationFormat>Широкоэкранный</PresentationFormat>
  <Paragraphs>28</Paragraphs>
  <Slides>28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6" baseType="lpstr">
      <vt:lpstr>Arabic Typesetting</vt:lpstr>
      <vt:lpstr>Arial</vt:lpstr>
      <vt:lpstr>Calibri</vt:lpstr>
      <vt:lpstr>Calibri Light</vt:lpstr>
      <vt:lpstr>Cambria</vt:lpstr>
      <vt:lpstr>Monotype Corsiva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поиск</dc:creator>
  <cp:lastModifiedBy>Чеченская республика</cp:lastModifiedBy>
  <cp:revision>33</cp:revision>
  <dcterms:created xsi:type="dcterms:W3CDTF">2018-02-14T12:06:52Z</dcterms:created>
  <dcterms:modified xsi:type="dcterms:W3CDTF">2018-02-15T08:29:19Z</dcterms:modified>
</cp:coreProperties>
</file>