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9" r:id="rId2"/>
    <p:sldId id="290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3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5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пк1\Desktop\фо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07504" y="260648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263823"/>
            <a:ext cx="8424936" cy="261866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600" b="1" i="1" dirty="0">
                <a:solidFill>
                  <a:schemeClr val="tx1"/>
                </a:solidFill>
                <a:latin typeface="Monotype Corsiva" panose="03010101010201010101" pitchFamily="66" charset="0"/>
                <a:ea typeface="MingLiU" panose="02020509000000000000" pitchFamily="49" charset="-120"/>
                <a:cs typeface="Times New Roman" panose="02020603050405020304" pitchFamily="18" charset="0"/>
              </a:rPr>
              <a:t>Использование методов технологии ТРИЗ  </a:t>
            </a:r>
            <a:endParaRPr lang="ru-RU" sz="3600" b="1" dirty="0">
              <a:solidFill>
                <a:schemeClr val="tx1"/>
              </a:solidFill>
              <a:latin typeface="Monotype Corsiva" panose="03010101010201010101" pitchFamily="66" charset="0"/>
              <a:ea typeface="MingLiU" panose="02020509000000000000" pitchFamily="49" charset="-12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3600" b="1" i="1" dirty="0">
                <a:solidFill>
                  <a:schemeClr val="tx1"/>
                </a:solidFill>
                <a:latin typeface="Monotype Corsiva" panose="03010101010201010101" pitchFamily="66" charset="0"/>
                <a:ea typeface="MingLiU" panose="02020509000000000000" pitchFamily="49" charset="-120"/>
                <a:cs typeface="Times New Roman" panose="02020603050405020304" pitchFamily="18" charset="0"/>
              </a:rPr>
              <a:t>«Волшебный экран» - метод системного оператора</a:t>
            </a:r>
            <a:endParaRPr lang="ru-RU" sz="3600" b="1" dirty="0">
              <a:solidFill>
                <a:schemeClr val="tx1"/>
              </a:solidFill>
              <a:latin typeface="Monotype Corsiva" panose="03010101010201010101" pitchFamily="66" charset="0"/>
              <a:ea typeface="MingLiU" panose="02020509000000000000" pitchFamily="49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AD3537-F810-486D-A9C1-23967D1C0C21}"/>
              </a:ext>
            </a:extLst>
          </p:cNvPr>
          <p:cNvSpPr txBox="1"/>
          <p:nvPr/>
        </p:nvSpPr>
        <p:spPr>
          <a:xfrm>
            <a:off x="622433" y="1628800"/>
            <a:ext cx="7899133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8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Метод маленьких человечков (ММЧ);</a:t>
            </a:r>
            <a:endParaRPr lang="ru-RU" sz="28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8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Морфологический анализ;</a:t>
            </a:r>
            <a:endParaRPr lang="ru-RU" sz="28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8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Мозговой штурм;</a:t>
            </a:r>
            <a:endParaRPr lang="ru-RU" sz="28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8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Метод противоречий;</a:t>
            </a:r>
            <a:endParaRPr lang="ru-RU" sz="28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•"/>
            </a:pPr>
            <a:r>
              <a:rPr lang="ru-RU" sz="2800" b="1" dirty="0">
                <a:solidFill>
                  <a:srgbClr val="000000"/>
                </a:solidFill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Системный оператор.</a:t>
            </a:r>
            <a:endParaRPr lang="ru-RU" sz="2800" b="1" dirty="0"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404664"/>
            <a:ext cx="7992888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Monotype Corsiva" panose="03010101010201010101" pitchFamily="66" charset="0"/>
                <a:cs typeface="Times New Roman" pitchFamily="18" charset="0"/>
              </a:rPr>
              <a:t>Метод системного оператора</a:t>
            </a:r>
          </a:p>
          <a:p>
            <a:pPr algn="ctr"/>
            <a:r>
              <a:rPr lang="ru-RU" sz="4000" b="1" dirty="0">
                <a:latin typeface="Monotype Corsiva" panose="03010101010201010101" pitchFamily="66" charset="0"/>
                <a:cs typeface="Times New Roman" pitchFamily="18" charset="0"/>
              </a:rPr>
              <a:t>«Волшебный экран»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09E22F-8412-4B93-BA94-BC4170F64B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22572"/>
            <a:ext cx="7056784" cy="43075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11560" y="144767"/>
            <a:ext cx="7920880" cy="65684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Составляя «Волшебный экран», мы с детьми играем. Но выполняя игровые действия, мы обязательно соблюдаем алгоритм деятельности – «мыслительные шаги»:</a:t>
            </a: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- выбирается объект и перечисляются его разнообразные свойства и признаки.</a:t>
            </a: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- определяется </a:t>
            </a:r>
            <a:r>
              <a:rPr lang="ru-RU" sz="2000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подсистема</a:t>
            </a: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 природного объекта (дети определяют, из каких частей он состоит);</a:t>
            </a: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- определяется </a:t>
            </a:r>
            <a:r>
              <a:rPr lang="ru-RU" sz="2000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надсистема</a:t>
            </a: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 объекта (его видовая принадлежность по месту обитания; по классу или группе, к которым он относится);</a:t>
            </a: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- рассматривается процесс развития объекта </a:t>
            </a:r>
            <a:r>
              <a:rPr lang="ru-RU" sz="2000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 прошлом</a:t>
            </a: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 (выясняем историю возникновения данного объекта);</a:t>
            </a: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- рассматривается развитие объекта </a:t>
            </a:r>
            <a:r>
              <a:rPr lang="ru-RU" sz="2000" b="1" i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в будущем</a:t>
            </a:r>
            <a:r>
              <a:rPr lang="ru-RU" sz="20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 (детям предоставляется возможность представить себе, каким объект станет: его функции, внешний вид, как он будет называться и т. п.)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C9C8DE-4464-41DA-A387-EDDEA09AA2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34380"/>
            <a:ext cx="6243944" cy="55892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FDA5A3-01BC-49A5-BABD-7E5910939640}"/>
              </a:ext>
            </a:extLst>
          </p:cNvPr>
          <p:cNvSpPr txBox="1"/>
          <p:nvPr/>
        </p:nvSpPr>
        <p:spPr>
          <a:xfrm>
            <a:off x="503548" y="260648"/>
            <a:ext cx="8136904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Применяю методики ТРИЗ не только на занятиях, но и во всех режимных моментах: в утренние часы, при умывании, одевании на прогулку, на прогулке и в игровой деятельности. </a:t>
            </a:r>
            <a:endParaRPr lang="ru-RU" sz="2800" b="1" dirty="0">
              <a:latin typeface="Monotype Corsiva" panose="03010101010201010101" pitchFamily="66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005D41-B827-4A45-AE54-7A4D386407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44" y="2173327"/>
            <a:ext cx="6408712" cy="453650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260648"/>
            <a:ext cx="8352928" cy="138499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Нельзя не отметить важность вовлечения семьи в реализацию данной проблемы. Родители - помощники в течение всего времени. </a:t>
            </a:r>
            <a:endParaRPr lang="ru-RU" sz="60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8670C26-9D91-40C2-9859-C03A3024E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08" y="1806306"/>
            <a:ext cx="6858000" cy="503759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A9AC56C-33E7-40C2-972A-FE7208B9FC6E}"/>
              </a:ext>
            </a:extLst>
          </p:cNvPr>
          <p:cNvSpPr txBox="1"/>
          <p:nvPr/>
        </p:nvSpPr>
        <p:spPr>
          <a:xfrm>
            <a:off x="467544" y="889843"/>
            <a:ext cx="7920879" cy="50783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b="1" dirty="0"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Дети в моей группе в значительной степени преодолели чувство застенчивости, скованности, «языкового барьера». У них постепенно развивается логика мышления, речевая активность, появилось видение многогранности окружающего мира, его противоречивости; т. е они учатся мыслить системно, активности в поисках ответов на интересующие их вопросы.</a:t>
            </a:r>
            <a:r>
              <a:rPr lang="ru-RU" sz="2800" b="1" dirty="0">
                <a:effectLst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1D008B-6876-4114-965B-5D779DBD23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0"/>
            <a:ext cx="7704856" cy="645333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пк1\Desktop\фо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55576" y="1997838"/>
            <a:ext cx="7920880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>
                <a:effectLst/>
                <a:latin typeface="Monotype Corsiva" panose="03010101010201010101" pitchFamily="66" charset="0"/>
                <a:ea typeface="Times New Roman" panose="02020603050405020304" pitchFamily="18" charset="0"/>
              </a:rPr>
              <a:t>Спасибо всем за внимание!</a:t>
            </a:r>
            <a:endParaRPr lang="ru-RU" sz="6000" b="1" dirty="0">
              <a:latin typeface="Monotype Corsiva" panose="03010101010201010101" pitchFamily="66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пк1\Desktop\фо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504" y="260648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460747"/>
            <a:ext cx="8424936" cy="181588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Одна из первостепенных задач воспитания и обучения в дошкольных учреждениях, согласно вступившему в силу ФГОС - воспитание нового поколения детей, обладающих высоким творческим потенциалом. </a:t>
            </a:r>
            <a:endParaRPr lang="ru-RU" sz="3200" b="1" dirty="0">
              <a:solidFill>
                <a:schemeClr val="tx1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844824"/>
            <a:ext cx="457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27984" y="1844824"/>
            <a:ext cx="4608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D195464-6613-4A18-8D1F-1CEB208810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432369"/>
            <a:ext cx="6840760" cy="387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1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1\Desktop\фо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298" y="0"/>
            <a:ext cx="9144000" cy="685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8819849-A9CB-4313-AAC5-EE086E6EC26F}"/>
              </a:ext>
            </a:extLst>
          </p:cNvPr>
          <p:cNvSpPr/>
          <p:nvPr/>
        </p:nvSpPr>
        <p:spPr>
          <a:xfrm>
            <a:off x="359532" y="4477826"/>
            <a:ext cx="8424936" cy="15696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0" dirty="0">
                <a:solidFill>
                  <a:schemeClr val="tx1"/>
                </a:solidFill>
                <a:latin typeface="Monotype Corsiva" panose="03010101010201010101" pitchFamily="66" charset="0"/>
              </a:rPr>
              <a:t>Генрих </a:t>
            </a:r>
            <a:r>
              <a:rPr lang="ru-RU" sz="3200" b="1" i="0" dirty="0" err="1">
                <a:solidFill>
                  <a:schemeClr val="tx1"/>
                </a:solidFill>
                <a:latin typeface="Monotype Corsiva" panose="03010101010201010101" pitchFamily="66" charset="0"/>
              </a:rPr>
              <a:t>Саулович</a:t>
            </a:r>
            <a:r>
              <a:rPr lang="ru-RU" sz="3200" b="1" i="0" dirty="0">
                <a:solidFill>
                  <a:schemeClr val="tx1"/>
                </a:solidFill>
                <a:latin typeface="Monotype Corsiva" panose="03010101010201010101" pitchFamily="66" charset="0"/>
              </a:rPr>
              <a:t> </a:t>
            </a:r>
            <a:r>
              <a:rPr lang="ru-RU" sz="3200" b="1" i="0" dirty="0" err="1">
                <a:solidFill>
                  <a:schemeClr val="tx1"/>
                </a:solidFill>
                <a:latin typeface="Monotype Corsiva" panose="03010101010201010101" pitchFamily="66" charset="0"/>
              </a:rPr>
              <a:t>Альтшуллер</a:t>
            </a:r>
            <a:r>
              <a:rPr lang="ru-RU" sz="3200" b="1" i="0" dirty="0">
                <a:solidFill>
                  <a:schemeClr val="tx1"/>
                </a:solidFill>
                <a:latin typeface="Monotype Corsiva" panose="03010101010201010101" pitchFamily="66" charset="0"/>
              </a:rPr>
              <a:t>, создатель Теории Решения Изобретательских Задач (ТРИЗ), родился 15 октября 1926 года в</a:t>
            </a:r>
            <a:endParaRPr lang="ru-RU" sz="3200" b="1" dirty="0">
              <a:solidFill>
                <a:schemeClr val="tx1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65C4E3-FC67-4C4D-8419-852B9B071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74639"/>
            <a:ext cx="5328592" cy="40184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пк1\Desktop\фо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83568" y="1124745"/>
            <a:ext cx="7776864" cy="456278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800" b="1" u="sng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</a:t>
            </a:r>
            <a:r>
              <a:rPr lang="ru-RU" sz="28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использования данной технологии объясняется высокими требованиями к профессиональной компетентности педагога. При этом акцент делается на компоненты творческого стиля мышления: умение анализировать, устанавливать системные связи, выявлять противоречия, находить решения, прогнозировать варианты решения.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1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1124744"/>
            <a:ext cx="7920880" cy="39164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800" b="1" u="sng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 использования ТРИЗ </a:t>
            </a:r>
            <a:r>
              <a:rPr lang="ru-RU" sz="28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– технологии в детском саду является развитие с одной стороны таких качеств мышления, как гибкость, подвижность, системность, диалектичность, а с другой стороны поисковой активности, стремления к новизне, развитие речи и творческого воображения.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1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77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C7FD77-647F-49C4-B3C3-72C14748D3A4}"/>
              </a:ext>
            </a:extLst>
          </p:cNvPr>
          <p:cNvSpPr txBox="1"/>
          <p:nvPr/>
        </p:nvSpPr>
        <p:spPr>
          <a:xfrm>
            <a:off x="1043608" y="692696"/>
            <a:ext cx="7056783" cy="47859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Для реализации намеченной цели спланировала свою работу по следующим направлениям: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1. Работа с детьми - использование методов и приёмов ТРИЗ для развития творческого потенциала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2. Работа с родителями – консультирование, совместная деятельность.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 Работа с педагогами – обобщение опыта, помощь в использовании методов и приёмов ТРИЗ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1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49"/>
            <a:ext cx="9144000" cy="6858000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1156FE-AA3E-4B2F-A176-6F8BC22507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48680"/>
            <a:ext cx="6912768" cy="58326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1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98072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46D956-AB51-46B7-AA96-1E7548507642}"/>
              </a:ext>
            </a:extLst>
          </p:cNvPr>
          <p:cNvSpPr txBox="1"/>
          <p:nvPr/>
        </p:nvSpPr>
        <p:spPr>
          <a:xfrm>
            <a:off x="417283" y="1373260"/>
            <a:ext cx="8309433" cy="32701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tx1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Главное отличие технологии ТРИЗ от классического подхода к дошкольному развитию – это дать детям возможность самостоятельно находить ответы на вопросы, решать задачи, анализировать, а не повторять сказанное взрослыми. </a:t>
            </a:r>
            <a:endParaRPr lang="ru-RU" sz="2000" b="1" dirty="0">
              <a:solidFill>
                <a:schemeClr val="tx1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пк1\Desktop\фон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3641798-9565-4FF6-ADF4-566B51935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92696"/>
            <a:ext cx="6858000" cy="54006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1101</TotalTime>
  <Words>480</Words>
  <Application>Microsoft Office PowerPoint</Application>
  <PresentationFormat>Экран (4:3)</PresentationFormat>
  <Paragraphs>29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пк1</dc:creator>
  <cp:lastModifiedBy>админ</cp:lastModifiedBy>
  <cp:revision>123</cp:revision>
  <dcterms:created xsi:type="dcterms:W3CDTF">2015-11-07T08:39:34Z</dcterms:created>
  <dcterms:modified xsi:type="dcterms:W3CDTF">2021-02-13T14:05:24Z</dcterms:modified>
</cp:coreProperties>
</file>