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9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3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к1\Desktop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07504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263823"/>
            <a:ext cx="8424936" cy="26186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tx1"/>
                </a:solidFill>
                <a:latin typeface="Monotype Corsiva" panose="03010101010201010101" pitchFamily="66" charset="0"/>
                <a:ea typeface="MingLiU" panose="02020509000000000000" pitchFamily="49" charset="-120"/>
                <a:cs typeface="Times New Roman" panose="02020603050405020304" pitchFamily="18" charset="0"/>
              </a:rPr>
              <a:t>Использование методов технологии ТРИЗ  </a:t>
            </a:r>
            <a:endParaRPr lang="ru-RU" sz="3600" b="1" dirty="0">
              <a:solidFill>
                <a:schemeClr val="tx1"/>
              </a:solidFill>
              <a:latin typeface="Monotype Corsiva" panose="03010101010201010101" pitchFamily="66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tx1"/>
                </a:solidFill>
                <a:latin typeface="Monotype Corsiva" panose="03010101010201010101" pitchFamily="66" charset="0"/>
                <a:ea typeface="MingLiU" panose="02020509000000000000" pitchFamily="49" charset="-120"/>
                <a:cs typeface="Times New Roman" panose="02020603050405020304" pitchFamily="18" charset="0"/>
              </a:rPr>
              <a:t>«Волшебный экран» - метод системного оператора</a:t>
            </a:r>
            <a:endParaRPr lang="ru-RU" sz="3600" b="1" dirty="0">
              <a:solidFill>
                <a:schemeClr val="tx1"/>
              </a:solidFill>
              <a:latin typeface="Monotype Corsiva" panose="03010101010201010101" pitchFamily="66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AD3537-F810-486D-A9C1-23967D1C0C21}"/>
              </a:ext>
            </a:extLst>
          </p:cNvPr>
          <p:cNvSpPr txBox="1"/>
          <p:nvPr/>
        </p:nvSpPr>
        <p:spPr>
          <a:xfrm>
            <a:off x="622433" y="1628800"/>
            <a:ext cx="7899133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Метод маленьких человечков (ММЧ);</a:t>
            </a:r>
            <a:endParaRPr lang="ru-RU" sz="28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Морфологический анализ;</a:t>
            </a:r>
            <a:endParaRPr lang="ru-RU" sz="28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Мозговой штурм;</a:t>
            </a:r>
            <a:endParaRPr lang="ru-RU" sz="28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Метод противоречий;</a:t>
            </a:r>
            <a:endParaRPr lang="ru-RU" sz="28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Системный оператор.</a:t>
            </a:r>
            <a:endParaRPr lang="ru-RU" sz="28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99288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  <a:cs typeface="Times New Roman" pitchFamily="18" charset="0"/>
              </a:rPr>
              <a:t>Метод системного оператора</a:t>
            </a:r>
          </a:p>
          <a:p>
            <a:pPr algn="ctr"/>
            <a:r>
              <a:rPr lang="ru-RU" sz="4000" b="1" dirty="0">
                <a:latin typeface="Monotype Corsiva" panose="03010101010201010101" pitchFamily="66" charset="0"/>
                <a:cs typeface="Times New Roman" pitchFamily="18" charset="0"/>
              </a:rPr>
              <a:t>«Волшебный экран»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9E22F-8412-4B93-BA94-BC4170F64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22572"/>
            <a:ext cx="7056784" cy="4307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44767"/>
            <a:ext cx="7920880" cy="65684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Составляя «Волшебный экран», мы с детьми играем. Но выполняя игровые действия, мы обязательно соблюдаем алгоритм деятельности – «мыслительные шаги»: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 выбирается объект и перечисляются его разнообразные свойства и признаки.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 определяется </a:t>
            </a:r>
            <a:r>
              <a:rPr lang="ru-RU" sz="2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подсистема</a:t>
            </a: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 природного объекта (дети определяют, из каких частей он состоит);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 определяется </a:t>
            </a:r>
            <a:r>
              <a:rPr lang="ru-RU" sz="2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надсистема</a:t>
            </a: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 объекта (его видовая принадлежность по месту обитания; по классу или группе, к которым он относится);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 рассматривается процесс развития объекта </a:t>
            </a:r>
            <a:r>
              <a:rPr lang="ru-RU" sz="2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 прошлом</a:t>
            </a: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 (выясняем историю возникновения данного объекта);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 рассматривается развитие объекта </a:t>
            </a:r>
            <a:r>
              <a:rPr lang="ru-RU" sz="20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 будущем</a:t>
            </a:r>
            <a:r>
              <a:rPr lang="ru-RU" sz="2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 (детям предоставляется возможность представить себе, каким объект станет: его функции, внешний вид, как он будет называться и т. п.)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C9C8DE-4464-41DA-A387-EDDEA09AA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34380"/>
            <a:ext cx="6243944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DA5A3-01BC-49A5-BABD-7E5910939640}"/>
              </a:ext>
            </a:extLst>
          </p:cNvPr>
          <p:cNvSpPr txBox="1"/>
          <p:nvPr/>
        </p:nvSpPr>
        <p:spPr>
          <a:xfrm>
            <a:off x="503548" y="260648"/>
            <a:ext cx="8136904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Применяю методики ТРИЗ не только на занятиях, но и во всех режимных моментах: в утренние часы, при умывании, одевании на прогулку, на прогулке и в игровой деятельности. 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005D41-B827-4A45-AE54-7A4D38640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173327"/>
            <a:ext cx="640871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35292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Нельзя не отметить важность вовлечения семьи в реализацию данной проблемы. Родители - помощники в течение всего времени. 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0C26-9D91-40C2-9859-C03A3024E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8" y="1806306"/>
            <a:ext cx="6858000" cy="50375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9AC56C-33E7-40C2-972A-FE7208B9FC6E}"/>
              </a:ext>
            </a:extLst>
          </p:cNvPr>
          <p:cNvSpPr txBox="1"/>
          <p:nvPr/>
        </p:nvSpPr>
        <p:spPr>
          <a:xfrm>
            <a:off x="467544" y="889843"/>
            <a:ext cx="7920879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Дети в моей группе в значительной степени преодолели чувство застенчивости, скованности, «языкового барьера». У них постепенно развивается логика мышления, речевая активность, появилось видение многогранности окружающего мира, его противоречивости; т. е они учатся мыслить системно, активности в поисках ответов на интересующие их вопросы.</a:t>
            </a:r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1D008B-6876-4114-965B-5D779DBD2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6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997838"/>
            <a:ext cx="792088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Спасибо всем за внимание!</a:t>
            </a:r>
            <a:endParaRPr lang="ru-RU" sz="60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к1\Desktop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60747"/>
            <a:ext cx="8424936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первостепенных задач воспитания и обучения в дошкольных учреждениях, согласно вступившему в силу ФГОС - воспитание нового поколения детей, обладающих высоким творческим потенциалом. </a:t>
            </a:r>
            <a:endParaRPr lang="ru-RU" sz="3200" b="1" dirty="0">
              <a:solidFill>
                <a:schemeClr val="tx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4482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84482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95464-6613-4A18-8D1F-1CEB20881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32369"/>
            <a:ext cx="6840760" cy="3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1\Desktop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98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819849-A9CB-4313-AAC5-EE086E6EC26F}"/>
              </a:ext>
            </a:extLst>
          </p:cNvPr>
          <p:cNvSpPr/>
          <p:nvPr/>
        </p:nvSpPr>
        <p:spPr>
          <a:xfrm>
            <a:off x="359532" y="4477826"/>
            <a:ext cx="8424936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chemeClr val="tx1"/>
                </a:solidFill>
                <a:latin typeface="Monotype Corsiva" panose="03010101010201010101" pitchFamily="66" charset="0"/>
              </a:rPr>
              <a:t>Генрих </a:t>
            </a:r>
            <a:r>
              <a:rPr lang="ru-RU" sz="3200" b="1" i="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Саулович</a:t>
            </a:r>
            <a:r>
              <a:rPr lang="ru-RU" sz="3200" b="1" i="0" dirty="0">
                <a:solidFill>
                  <a:schemeClr val="tx1"/>
                </a:solidFill>
                <a:latin typeface="Monotype Corsiva" panose="03010101010201010101" pitchFamily="66" charset="0"/>
              </a:rPr>
              <a:t> </a:t>
            </a:r>
            <a:r>
              <a:rPr lang="ru-RU" sz="3200" b="1" i="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Альтшуллер</a:t>
            </a:r>
            <a:r>
              <a:rPr lang="ru-RU" sz="3200" b="1" i="0" dirty="0">
                <a:solidFill>
                  <a:schemeClr val="tx1"/>
                </a:solidFill>
                <a:latin typeface="Monotype Corsiva" panose="03010101010201010101" pitchFamily="66" charset="0"/>
              </a:rPr>
              <a:t>, создатель Теории Решения Изобретательских Задач (ТРИЗ), родился 15 октября 1926 года в</a:t>
            </a:r>
            <a:endParaRPr lang="ru-RU" sz="3200" b="1" dirty="0">
              <a:solidFill>
                <a:schemeClr val="tx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5C4E3-FC67-4C4D-8419-852B9B071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4639"/>
            <a:ext cx="5328592" cy="401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к1\Desktop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124745"/>
            <a:ext cx="7776864" cy="456278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данной технологии объясняется высокими требованиями к профессиональной компетентности педагога. При этом акцент делается на компоненты творческого стиля мышления: умение анализировать, устанавливать системные связи, выявлять противоречия, находить решения, прогнозировать варианты решения.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124744"/>
            <a:ext cx="7920880" cy="39164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использования ТРИЗ 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технологии в детском саду является развитие 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77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C7FD77-647F-49C4-B3C3-72C14748D3A4}"/>
              </a:ext>
            </a:extLst>
          </p:cNvPr>
          <p:cNvSpPr txBox="1"/>
          <p:nvPr/>
        </p:nvSpPr>
        <p:spPr>
          <a:xfrm>
            <a:off x="1043608" y="692696"/>
            <a:ext cx="7056783" cy="4785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намеченной цели спланировала свою работу по следующим направлениям: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Работа с детьми - использование методов и приёмов ТРИЗ для развития творческого потенциала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2. Работа с родителями – консультирование, совместная деятельность.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Работа с педагогами – обобщение опыта, помощь в использовании методов и приёмов ТРИЗ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9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1156FE-AA3E-4B2F-A176-6F8BC2250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912768" cy="58326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6D956-AB51-46B7-AA96-1E7548507642}"/>
              </a:ext>
            </a:extLst>
          </p:cNvPr>
          <p:cNvSpPr txBox="1"/>
          <p:nvPr/>
        </p:nvSpPr>
        <p:spPr>
          <a:xfrm>
            <a:off x="417283" y="1373260"/>
            <a:ext cx="8309433" cy="3270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отличие технологии ТРИЗ от классического подхода к дошкольному развитию – это дать детям возможность самостоятельно находить ответы на вопросы, решать задачи, анализировать, а не повторять сказанное взрослыми. 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641798-9565-4FF6-ADF4-566B51935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2696"/>
            <a:ext cx="6858000" cy="540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480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админ</cp:lastModifiedBy>
  <cp:revision>123</cp:revision>
  <dcterms:created xsi:type="dcterms:W3CDTF">2015-11-07T08:39:34Z</dcterms:created>
  <dcterms:modified xsi:type="dcterms:W3CDTF">2021-02-13T14:05:24Z</dcterms:modified>
</cp:coreProperties>
</file>